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56" r:id="rId3"/>
    <p:sldId id="258" r:id="rId4"/>
    <p:sldId id="263" r:id="rId5"/>
    <p:sldId id="264" r:id="rId6"/>
    <p:sldId id="259" r:id="rId7"/>
    <p:sldId id="284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4" autoAdjust="0"/>
    <p:restoredTop sz="50000" autoAdjust="0"/>
  </p:normalViewPr>
  <p:slideViewPr>
    <p:cSldViewPr snapToGrid="0" snapToObjects="1" showGuides="1">
      <p:cViewPr varScale="1">
        <p:scale>
          <a:sx n="222" d="100"/>
          <a:sy n="222" d="100"/>
        </p:scale>
        <p:origin x="512" y="208"/>
      </p:cViewPr>
      <p:guideLst>
        <p:guide orient="horz" pos="212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1.15690996371932E-2"/>
                  <c:y val="0.20420921049557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/>
                      <a:t>y = -0.0815x + 271.93
R² = 0.11988</a:t>
                    </a:r>
                    <a:endParaRPr lang="en-US" sz="140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AC3-B945-AA84-8ACF106B5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6781608"/>
        <c:axId val="2076777224"/>
      </c:scatterChart>
      <c:valAx>
        <c:axId val="2076781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6777224"/>
        <c:crosses val="autoZero"/>
        <c:crossBetween val="midCat"/>
      </c:valAx>
      <c:valAx>
        <c:axId val="207677722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Julian 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67816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643593846544"/>
          <c:y val="4.7556829114573103E-2"/>
          <c:w val="0.844731697270236"/>
          <c:h val="0.76486503769404401"/>
        </c:manualLayout>
      </c:layout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-0.25418970516009398"/>
                  <c:y val="0.419572789313165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 dirty="0" err="1"/>
                      <a:t>y</a:t>
                    </a:r>
                    <a:r>
                      <a:rPr lang="en-US" sz="1400" baseline="0" dirty="0"/>
                      <a:t> = -0.0815x + 271.93
R² = 0.11988</a:t>
                    </a:r>
                    <a:endParaRPr lang="en-US" sz="1400" dirty="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38-3845-A10D-162A16E77E42}"/>
            </c:ext>
          </c:extLst>
        </c:ser>
        <c:ser>
          <c:idx val="1"/>
          <c:order val="1"/>
          <c:tx>
            <c:v>pre-1970</c:v>
          </c:tx>
          <c:trendline>
            <c:trendlineType val="linear"/>
            <c:dispRSqr val="1"/>
            <c:dispEq val="1"/>
            <c:trendlineLbl>
              <c:layout>
                <c:manualLayout>
                  <c:x val="-0.117366403143269"/>
                  <c:y val="-0.1746914135007240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Sunapee!$B$2:$B$102</c:f>
              <c:numCache>
                <c:formatCode>General</c:formatCode>
                <c:ptCount val="101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</c:numCache>
            </c:numRef>
          </c:xVal>
          <c:yVal>
            <c:numRef>
              <c:f>Sunapee!$C$2:$C$102</c:f>
              <c:numCache>
                <c:formatCode>General</c:formatCode>
                <c:ptCount val="101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38-3845-A10D-162A16E77E42}"/>
            </c:ext>
          </c:extLst>
        </c:ser>
        <c:ser>
          <c:idx val="2"/>
          <c:order val="2"/>
          <c:tx>
            <c:v>post-1970</c:v>
          </c:tx>
          <c:trendline>
            <c:trendlineType val="linear"/>
            <c:dispRSqr val="1"/>
            <c:dispEq val="1"/>
            <c:trendlineLbl>
              <c:layout>
                <c:manualLayout>
                  <c:x val="3.2545033983428097E-2"/>
                  <c:y val="-0.17611811837416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Sunapee!$B$103:$B$141</c:f>
              <c:numCache>
                <c:formatCode>General</c:formatCode>
                <c:ptCount val="39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</c:numCache>
            </c:numRef>
          </c:xVal>
          <c:yVal>
            <c:numRef>
              <c:f>Sunapee!$C$103:$C$141</c:f>
              <c:numCache>
                <c:formatCode>General</c:formatCode>
                <c:ptCount val="39"/>
                <c:pt idx="0">
                  <c:v>121</c:v>
                </c:pt>
                <c:pt idx="1">
                  <c:v>125</c:v>
                </c:pt>
                <c:pt idx="2">
                  <c:v>127</c:v>
                </c:pt>
                <c:pt idx="3">
                  <c:v>109</c:v>
                </c:pt>
                <c:pt idx="4">
                  <c:v>110</c:v>
                </c:pt>
                <c:pt idx="5">
                  <c:v>125</c:v>
                </c:pt>
                <c:pt idx="6">
                  <c:v>107</c:v>
                </c:pt>
                <c:pt idx="7">
                  <c:v>109</c:v>
                </c:pt>
                <c:pt idx="8">
                  <c:v>121</c:v>
                </c:pt>
                <c:pt idx="9">
                  <c:v>118</c:v>
                </c:pt>
                <c:pt idx="10">
                  <c:v>111</c:v>
                </c:pt>
                <c:pt idx="11">
                  <c:v>99</c:v>
                </c:pt>
                <c:pt idx="12">
                  <c:v>118</c:v>
                </c:pt>
                <c:pt idx="13">
                  <c:v>106</c:v>
                </c:pt>
                <c:pt idx="14">
                  <c:v>112</c:v>
                </c:pt>
                <c:pt idx="15">
                  <c:v>106</c:v>
                </c:pt>
                <c:pt idx="16">
                  <c:v>105</c:v>
                </c:pt>
                <c:pt idx="17">
                  <c:v>103</c:v>
                </c:pt>
                <c:pt idx="18">
                  <c:v>107</c:v>
                </c:pt>
                <c:pt idx="19">
                  <c:v>111</c:v>
                </c:pt>
                <c:pt idx="20">
                  <c:v>106</c:v>
                </c:pt>
                <c:pt idx="21">
                  <c:v>98</c:v>
                </c:pt>
                <c:pt idx="22">
                  <c:v>114</c:v>
                </c:pt>
                <c:pt idx="23">
                  <c:v>112</c:v>
                </c:pt>
                <c:pt idx="24">
                  <c:v>110</c:v>
                </c:pt>
                <c:pt idx="25">
                  <c:v>104</c:v>
                </c:pt>
                <c:pt idx="26">
                  <c:v>117</c:v>
                </c:pt>
                <c:pt idx="27">
                  <c:v>114</c:v>
                </c:pt>
                <c:pt idx="28">
                  <c:v>103</c:v>
                </c:pt>
                <c:pt idx="29">
                  <c:v>103</c:v>
                </c:pt>
                <c:pt idx="30">
                  <c:v>100</c:v>
                </c:pt>
                <c:pt idx="31">
                  <c:v>123</c:v>
                </c:pt>
                <c:pt idx="32">
                  <c:v>102</c:v>
                </c:pt>
                <c:pt idx="33">
                  <c:v>117</c:v>
                </c:pt>
                <c:pt idx="34">
                  <c:v>109</c:v>
                </c:pt>
                <c:pt idx="35">
                  <c:v>109</c:v>
                </c:pt>
                <c:pt idx="36">
                  <c:v>107</c:v>
                </c:pt>
                <c:pt idx="37">
                  <c:v>114</c:v>
                </c:pt>
                <c:pt idx="38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338-3845-A10D-162A16E77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1324360"/>
        <c:axId val="2061318744"/>
      </c:scatterChart>
      <c:valAx>
        <c:axId val="206132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1318744"/>
        <c:crosses val="autoZero"/>
        <c:crossBetween val="midCat"/>
      </c:valAx>
      <c:valAx>
        <c:axId val="20613187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Julian 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13243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587AF-3B4F-4649-8109-A47C66A15D3D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76C-27E6-AE43-A186-CA8D41722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Monet painting!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Monet painting!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AB10-398D-854A-932C-6BF05FB2136B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3DC38-97D0-3F43-8DB2-79D1F2F16694}"/>
              </a:ext>
            </a:extLst>
          </p:cNvPr>
          <p:cNvSpPr/>
          <p:nvPr/>
        </p:nvSpPr>
        <p:spPr>
          <a:xfrm>
            <a:off x="671704" y="427715"/>
            <a:ext cx="72265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u="sng" dirty="0"/>
              <a:t>Please install the </a:t>
            </a:r>
            <a:r>
              <a:rPr lang="en-US" sz="3600" u="sng" dirty="0" err="1"/>
              <a:t>rmarkdown</a:t>
            </a:r>
            <a:r>
              <a:rPr lang="en-US" sz="3600" u="sng" dirty="0"/>
              <a:t> package</a:t>
            </a:r>
          </a:p>
          <a:p>
            <a:pPr algn="ctr"/>
            <a:r>
              <a:rPr lang="en-US" sz="3600" dirty="0" err="1"/>
              <a:t>install.packages</a:t>
            </a:r>
            <a:r>
              <a:rPr lang="en-US" sz="3600" dirty="0"/>
              <a:t>(</a:t>
            </a:r>
            <a:r>
              <a:rPr lang="en-US" sz="3600" dirty="0">
                <a:solidFill>
                  <a:srgbClr val="036A07"/>
                </a:solidFill>
              </a:rPr>
              <a:t>"</a:t>
            </a:r>
            <a:r>
              <a:rPr lang="en-US" sz="3600" dirty="0" err="1">
                <a:solidFill>
                  <a:srgbClr val="036A07"/>
                </a:solidFill>
              </a:rPr>
              <a:t>rmarkdown</a:t>
            </a:r>
            <a:r>
              <a:rPr lang="en-US" sz="3600" dirty="0">
                <a:solidFill>
                  <a:srgbClr val="036A07"/>
                </a:solidFill>
              </a:rPr>
              <a:t>"</a:t>
            </a:r>
            <a:r>
              <a:rPr lang="en-US" sz="3600" dirty="0"/>
              <a:t>)</a:t>
            </a:r>
          </a:p>
          <a:p>
            <a:pPr algn="ctr"/>
            <a:r>
              <a:rPr lang="en-US" sz="3600" u="sng" dirty="0"/>
              <a:t>Download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“</a:t>
            </a:r>
            <a:r>
              <a:rPr lang="en-US" sz="3600" dirty="0" err="1"/>
              <a:t>Lake_Ice_Phenology_Student.Rmd</a:t>
            </a:r>
            <a:r>
              <a:rPr lang="en-US" sz="3600" dirty="0"/>
              <a:t>” </a:t>
            </a:r>
          </a:p>
          <a:p>
            <a:pPr algn="ctr"/>
            <a:r>
              <a:rPr lang="en-US" sz="3600" dirty="0"/>
              <a:t>from Module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FA8EA-4CA5-3F40-8EA3-FDC85C52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86258" y="3794299"/>
            <a:ext cx="3392292" cy="25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/>
          <a:lstStyle/>
          <a:p>
            <a:r>
              <a:rPr lang="en-US" dirty="0"/>
              <a:t>Graphing Sunapee dataset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416050" y="1289050"/>
          <a:ext cx="631190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m*x + b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3684233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7386" y="4219221"/>
            <a:ext cx="482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Independent variable:</a:t>
            </a:r>
          </a:p>
          <a:p>
            <a:pPr algn="ctr"/>
            <a:r>
              <a:rPr lang="en-US" sz="4000" dirty="0"/>
              <a:t>Year (units=year)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m*x + b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3178206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3942" y="4081402"/>
            <a:ext cx="56032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Slope of line</a:t>
            </a:r>
          </a:p>
          <a:p>
            <a:pPr algn="ctr"/>
            <a:r>
              <a:rPr lang="en-US" sz="4000" dirty="0"/>
              <a:t>(units=Julian days/Year)</a:t>
            </a:r>
          </a:p>
          <a:p>
            <a:pPr algn="ctr"/>
            <a:r>
              <a:rPr lang="en-US" sz="4000" dirty="0"/>
              <a:t>‘-’ = getting earlier</a:t>
            </a:r>
          </a:p>
          <a:p>
            <a:pPr algn="ctr"/>
            <a:r>
              <a:rPr lang="en-US" sz="4000" dirty="0"/>
              <a:t>‘+’ = getting later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m*x + b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4412202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6151" y="4219221"/>
            <a:ext cx="56032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Intercept</a:t>
            </a:r>
          </a:p>
          <a:p>
            <a:pPr algn="ctr"/>
            <a:r>
              <a:rPr lang="en-US" sz="4000" dirty="0"/>
              <a:t>(units=year)</a:t>
            </a:r>
          </a:p>
          <a:p>
            <a:pPr algn="ctr"/>
            <a:r>
              <a:rPr lang="en-US" sz="4000" dirty="0"/>
              <a:t>At x=0, what is y</a:t>
            </a:r>
          </a:p>
          <a:p>
            <a:pPr algn="ctr"/>
            <a:r>
              <a:rPr lang="en-US" sz="4000" dirty="0"/>
              <a:t>Height of the line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m*x + b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2317072" y="2749750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5741" y="4214566"/>
            <a:ext cx="560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Dependent variable</a:t>
            </a:r>
          </a:p>
          <a:p>
            <a:pPr algn="ctr"/>
            <a:r>
              <a:rPr lang="en-US" sz="4000" dirty="0"/>
              <a:t>(units=</a:t>
            </a:r>
            <a:r>
              <a:rPr lang="en-US" sz="4000" dirty="0" err="1"/>
              <a:t>julian</a:t>
            </a:r>
            <a:r>
              <a:rPr lang="en-US" sz="4000" dirty="0"/>
              <a:t> day)</a:t>
            </a:r>
          </a:p>
          <a:p>
            <a:pPr algn="ctr"/>
            <a:r>
              <a:rPr lang="en-US" sz="4000" dirty="0"/>
              <a:t>Day of ice-off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953228" y="3224066"/>
            <a:ext cx="2457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R</a:t>
            </a:r>
            <a:r>
              <a:rPr lang="en-US" sz="4000" baseline="30000"/>
              <a:t>2 </a:t>
            </a:r>
            <a:r>
              <a:rPr lang="en-US" sz="4000"/>
              <a:t>~ 0</a:t>
            </a:r>
            <a:endParaRPr lang="en-US" sz="4000" dirty="0"/>
          </a:p>
          <a:p>
            <a:pPr algn="ctr"/>
            <a:r>
              <a:rPr lang="en-US" sz="4000" dirty="0"/>
              <a:t>0% of variance explained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53228" y="3224066"/>
            <a:ext cx="2702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=1.00</a:t>
            </a:r>
          </a:p>
          <a:p>
            <a:pPr algn="ctr"/>
            <a:r>
              <a:rPr lang="en-US" sz="4000" dirty="0"/>
              <a:t>100% of variance explained,</a:t>
            </a:r>
          </a:p>
          <a:p>
            <a:pPr algn="ctr"/>
            <a:r>
              <a:rPr lang="en-US" sz="4000" dirty="0"/>
              <a:t>perfect line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72" y="3166461"/>
            <a:ext cx="458787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7048" y="2757714"/>
            <a:ext cx="367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&gt;0.3</a:t>
            </a:r>
          </a:p>
          <a:p>
            <a:pPr algn="ctr"/>
            <a:r>
              <a:rPr lang="en-US" sz="4000" dirty="0"/>
              <a:t>30% of variance explained,</a:t>
            </a:r>
          </a:p>
          <a:p>
            <a:pPr algn="ctr"/>
            <a:r>
              <a:rPr lang="en-US" sz="4000" dirty="0"/>
              <a:t>Good (enough) for ecology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/>
          <a:lstStyle/>
          <a:p>
            <a:r>
              <a:rPr lang="en-US" dirty="0"/>
              <a:t>Graphing Sunapee dataset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7625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/>
              <a:t>Multiple regression lines; look at slope, R</a:t>
            </a:r>
            <a:r>
              <a:rPr lang="en-US" sz="3200" baseline="30000" dirty="0"/>
              <a:t>2</a:t>
            </a:r>
            <a:r>
              <a:rPr lang="en-US" sz="3200" dirty="0"/>
              <a:t> (indicator of variability)</a:t>
            </a:r>
            <a:endParaRPr lang="en-US" sz="3200" baseline="30000" dirty="0"/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Predict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Ice-out for 2019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416050" y="1136650"/>
          <a:ext cx="6311900" cy="3471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ACEE-E253-1747-A4F1-67F38F73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Lakes in data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2CE68B-A3E8-574A-BCE2-1D375C14B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19243"/>
              </p:ext>
            </p:extLst>
          </p:nvPr>
        </p:nvGraphicFramePr>
        <p:xfrm>
          <a:off x="594026" y="1668612"/>
          <a:ext cx="7542132" cy="3230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585">
                  <a:extLst>
                    <a:ext uri="{9D8B030D-6E8A-4147-A177-3AD203B41FA5}">
                      <a16:colId xmlns:a16="http://schemas.microsoft.com/office/drawing/2014/main" val="2758096259"/>
                    </a:ext>
                  </a:extLst>
                </a:gridCol>
                <a:gridCol w="1885533">
                  <a:extLst>
                    <a:ext uri="{9D8B030D-6E8A-4147-A177-3AD203B41FA5}">
                      <a16:colId xmlns:a16="http://schemas.microsoft.com/office/drawing/2014/main" val="678310173"/>
                    </a:ext>
                  </a:extLst>
                </a:gridCol>
                <a:gridCol w="1099894">
                  <a:extLst>
                    <a:ext uri="{9D8B030D-6E8A-4147-A177-3AD203B41FA5}">
                      <a16:colId xmlns:a16="http://schemas.microsoft.com/office/drawing/2014/main" val="233559577"/>
                    </a:ext>
                  </a:extLst>
                </a:gridCol>
                <a:gridCol w="1571278">
                  <a:extLst>
                    <a:ext uri="{9D8B030D-6E8A-4147-A177-3AD203B41FA5}">
                      <a16:colId xmlns:a16="http://schemas.microsoft.com/office/drawing/2014/main" val="1044271620"/>
                    </a:ext>
                  </a:extLst>
                </a:gridCol>
                <a:gridCol w="1649842">
                  <a:extLst>
                    <a:ext uri="{9D8B030D-6E8A-4147-A177-3AD203B41FA5}">
                      <a16:colId xmlns:a16="http://schemas.microsoft.com/office/drawing/2014/main" val="2502777732"/>
                    </a:ext>
                  </a:extLst>
                </a:gridCol>
              </a:tblGrid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Lake Name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Latitude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Lake area (km</a:t>
                      </a:r>
                      <a:r>
                        <a:rPr lang="en-US" sz="1200" baseline="30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Trophic status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05646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Baikal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Siberia, Russia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31,722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Oligotrophic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9542542"/>
                  </a:ext>
                </a:extLst>
              </a:tr>
              <a:tr h="6460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Cazenovia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Near Syracuse, NY,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722403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Mendota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68276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Monona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967905"/>
                  </a:ext>
                </a:extLst>
              </a:tr>
              <a:tr h="6460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Oneida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Near Syracuse, NY,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Mesotrophic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0862044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Sunapee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Central NH,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Oligotrophic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998565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Wingra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Eutrophic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256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05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3:</a:t>
            </a:r>
            <a:br>
              <a:rPr lang="en-US" dirty="0"/>
            </a:br>
            <a:r>
              <a:rPr lang="en-US" dirty="0"/>
              <a:t>Lake Ice Phenology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2F491-10EC-3A46-8011-DE8A7BC99FCE}"/>
              </a:ext>
            </a:extLst>
          </p:cNvPr>
          <p:cNvSpPr/>
          <p:nvPr/>
        </p:nvSpPr>
        <p:spPr>
          <a:xfrm>
            <a:off x="161855" y="5425180"/>
            <a:ext cx="8820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module was initially developed as a Excel-based activity by Carey, C.C., J.L. Klug, and D.C. Richardson. 1 April 2015. Project EDDIE: Lake Ice Phenology. Project EDDIE Module 1, Version 1: http://</a:t>
            </a:r>
            <a:r>
              <a:rPr lang="en-US" dirty="0" err="1"/>
              <a:t>cemast.illinoisstate.edu</a:t>
            </a:r>
            <a:r>
              <a:rPr lang="en-US" dirty="0"/>
              <a:t>/data-for-students/modules/ice-</a:t>
            </a:r>
            <a:r>
              <a:rPr lang="en-US" dirty="0" err="1"/>
              <a:t>phenology.shtml</a:t>
            </a:r>
            <a:r>
              <a:rPr lang="en-US" dirty="0"/>
              <a:t>. Module development was supported by NSF DEB 1245707.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What is ice-off, anyway?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7831"/>
          <a:stretch>
            <a:fillRect/>
          </a:stretch>
        </p:blipFill>
        <p:spPr>
          <a:xfrm>
            <a:off x="457200" y="1417637"/>
            <a:ext cx="5354271" cy="5152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26" y="2945173"/>
            <a:ext cx="4609083" cy="3624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Documents and Settings\richardsond\My Documents\photos\2009 17Feb Icy Lake Sunapee\Image0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84917" y="435006"/>
            <a:ext cx="66316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does ice melt?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87"/>
            <a:ext cx="8229600" cy="1143000"/>
          </a:xfrm>
        </p:spPr>
        <p:txBody>
          <a:bodyPr/>
          <a:lstStyle/>
          <a:p>
            <a:r>
              <a:rPr lang="en-US" dirty="0"/>
              <a:t>Ice candles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287" y="1033508"/>
            <a:ext cx="7620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the proxy used for ice-out in Lake Constance in the Middle 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414723" cy="512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21" y="2053515"/>
            <a:ext cx="4883723" cy="3613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0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was the proxy used for ice-out in Lake Constance in the Middle Ages?</a:t>
            </a:r>
          </a:p>
        </p:txBody>
      </p:sp>
      <p:pic>
        <p:nvPicPr>
          <p:cNvPr id="6" name="Picture 5" descr="Screen Shot 2015-03-08 at 1.1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0" y="2444542"/>
            <a:ext cx="645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B62DD-47F3-0747-BC1D-2E7DC1DE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35" y="0"/>
            <a:ext cx="60835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E6401-58E6-B34B-869B-1ACC604ECEED}"/>
              </a:ext>
            </a:extLst>
          </p:cNvPr>
          <p:cNvSpPr txBox="1"/>
          <p:nvPr/>
        </p:nvSpPr>
        <p:spPr>
          <a:xfrm>
            <a:off x="6166518" y="6547639"/>
            <a:ext cx="297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Magnuson et al. 2000 </a:t>
            </a:r>
            <a:r>
              <a:rPr lang="en-US" i="1" dirty="0"/>
              <a:t>Science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3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Sunapee dataset, and conversion to Julian days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99" y="975758"/>
            <a:ext cx="40767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05165" y="1606858"/>
            <a:ext cx="3453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Julian day: 01-Jan = 1</a:t>
            </a:r>
          </a:p>
          <a:p>
            <a:r>
              <a:rPr lang="en-US" sz="2400" dirty="0"/>
              <a:t>		      31-Dec = 365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443</Words>
  <Application>Microsoft Macintosh PowerPoint</Application>
  <PresentationFormat>On-screen Show (4:3)</PresentationFormat>
  <Paragraphs>107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MS Mincho</vt:lpstr>
      <vt:lpstr>Arial</vt:lpstr>
      <vt:lpstr>Calibri</vt:lpstr>
      <vt:lpstr>Cambria</vt:lpstr>
      <vt:lpstr>Times New Roman</vt:lpstr>
      <vt:lpstr>Office Theme</vt:lpstr>
      <vt:lpstr>PowerPoint Presentation</vt:lpstr>
      <vt:lpstr>Model 3: Lake Ice Phenology</vt:lpstr>
      <vt:lpstr>What is ice-off, anyway?</vt:lpstr>
      <vt:lpstr>PowerPoint Presentation</vt:lpstr>
      <vt:lpstr>Ice candles</vt:lpstr>
      <vt:lpstr>What was the proxy used for ice-out in Lake Constance in the Middle Ages?</vt:lpstr>
      <vt:lpstr>What was the proxy used for ice-out in Lake Constance in the Middle Ages?</vt:lpstr>
      <vt:lpstr>PowerPoint Presentation</vt:lpstr>
      <vt:lpstr>Sunapee dataset, and conversion to Julian days</vt:lpstr>
      <vt:lpstr>Graphing Sunapee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Graphing Sunapee dataset</vt:lpstr>
      <vt:lpstr>Lakes in data set</vt:lpstr>
    </vt:vector>
  </TitlesOfParts>
  <Company>Cornell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Cayelan Carey</dc:creator>
  <cp:lastModifiedBy>Quinn Thomas</cp:lastModifiedBy>
  <cp:revision>18</cp:revision>
  <dcterms:created xsi:type="dcterms:W3CDTF">2010-02-18T14:02:58Z</dcterms:created>
  <dcterms:modified xsi:type="dcterms:W3CDTF">2019-02-26T17:37:47Z</dcterms:modified>
</cp:coreProperties>
</file>